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57" r:id="rId6"/>
    <p:sldId id="276" r:id="rId7"/>
    <p:sldId id="261" r:id="rId8"/>
    <p:sldId id="269" r:id="rId9"/>
    <p:sldId id="278" r:id="rId10"/>
    <p:sldId id="279" r:id="rId11"/>
    <p:sldId id="277" r:id="rId12"/>
    <p:sldId id="266" r:id="rId13"/>
    <p:sldId id="258" r:id="rId14"/>
    <p:sldId id="282" r:id="rId15"/>
    <p:sldId id="283" r:id="rId16"/>
    <p:sldId id="284"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5/25/2023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5/25/2023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5/25/2023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5/25/2023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5/25/2023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5/25/2023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8258729" cy="2306637"/>
          </a:xfrm>
        </p:spPr>
        <p:txBody>
          <a:bodyPr/>
          <a:lstStyle/>
          <a:p>
            <a:r>
              <a:rPr lang="en-US" dirty="0"/>
              <a:t>Doctors Booking System</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7037715" y="3429000"/>
            <a:ext cx="2388507" cy="579045"/>
          </a:xfrm>
        </p:spPr>
        <p:txBody>
          <a:bodyPr/>
          <a:lstStyle/>
          <a:p>
            <a:r>
              <a:rPr lang="en-US" dirty="0"/>
              <a:t>(BOOKFAST)</a:t>
            </a:r>
          </a:p>
        </p:txBody>
      </p:sp>
      <p:sp>
        <p:nvSpPr>
          <p:cNvPr id="4" name="Subtitle 2">
            <a:extLst>
              <a:ext uri="{FF2B5EF4-FFF2-40B4-BE49-F238E27FC236}">
                <a16:creationId xmlns:a16="http://schemas.microsoft.com/office/drawing/2014/main" id="{80C92203-3AEE-3EA3-F678-371BC202FCA0}"/>
              </a:ext>
            </a:extLst>
          </p:cNvPr>
          <p:cNvSpPr txBox="1">
            <a:spLocks/>
          </p:cNvSpPr>
          <p:nvPr/>
        </p:nvSpPr>
        <p:spPr>
          <a:xfrm>
            <a:off x="7270045" y="4680127"/>
            <a:ext cx="3821289" cy="18448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SUBMITTED BY,</a:t>
            </a:r>
          </a:p>
          <a:p>
            <a:r>
              <a:rPr lang="en-US" dirty="0"/>
              <a:t>	SHIMRON RAJ</a:t>
            </a:r>
          </a:p>
          <a:p>
            <a:r>
              <a:rPr lang="en-US" dirty="0"/>
              <a:t>	22PMC153</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pPr algn="l"/>
            <a:r>
              <a:rPr lang="en-US" b="0" i="0" dirty="0">
                <a:solidFill>
                  <a:srgbClr val="222222"/>
                </a:solidFill>
                <a:effectLst/>
                <a:latin typeface="trebuchet ms" panose="020B0603020202020204" pitchFamily="34" charset="0"/>
              </a:rPr>
              <a:t>CHALLENGES FACED DURING DEVELOPMENT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10000"/>
          </a:bodyPr>
          <a:lstStyle/>
          <a:p>
            <a:pPr marL="342900" indent="-342900">
              <a:buFont typeface="Wingdings" panose="05000000000000000000" pitchFamily="2" charset="2"/>
              <a:buChar char="v"/>
            </a:pPr>
            <a:r>
              <a:rPr lang="en-US" dirty="0"/>
              <a:t>Handling data validation and ensuring data integrity during various operations.</a:t>
            </a:r>
          </a:p>
          <a:p>
            <a:pPr marL="342900" indent="-342900">
              <a:buFont typeface="Wingdings" panose="05000000000000000000" pitchFamily="2" charset="2"/>
              <a:buChar char="v"/>
            </a:pPr>
            <a:r>
              <a:rPr lang="en-US" dirty="0"/>
              <a:t>Integrating the inventory system with Django libraries </a:t>
            </a:r>
          </a:p>
          <a:p>
            <a:pPr marL="342900" indent="-342900">
              <a:buFont typeface="Wingdings" panose="05000000000000000000" pitchFamily="2" charset="2"/>
              <a:buChar char="v"/>
            </a:pPr>
            <a:r>
              <a:rPr lang="en-US" dirty="0"/>
              <a:t>Creating a user-friendly interface that is intuitive and easy to navigate</a:t>
            </a:r>
          </a:p>
          <a:p>
            <a:pPr marL="342900" indent="-342900">
              <a:buFont typeface="Wingdings" panose="05000000000000000000" pitchFamily="2" charset="2"/>
              <a:buChar char="v"/>
            </a:pPr>
            <a:r>
              <a:rPr lang="en-US" dirty="0"/>
              <a:t>Implementing secure user authentication and authorization mechanisms</a:t>
            </a:r>
          </a:p>
          <a:p>
            <a:pPr marL="342900" indent="-342900">
              <a:buFont typeface="Wingdings" panose="05000000000000000000" pitchFamily="2" charset="2"/>
              <a:buChar char="v"/>
            </a:pPr>
            <a:r>
              <a:rPr lang="en-US" dirty="0"/>
              <a:t>Balancing the need for a visually appealing design with functional requirements. </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487890"/>
            <a:ext cx="10678142" cy="954738"/>
          </a:xfrm>
        </p:spPr>
        <p:txBody>
          <a:bodyPr/>
          <a:lstStyle/>
          <a:p>
            <a:r>
              <a:rPr lang="en-IN" sz="4600" b="0" i="0" dirty="0">
                <a:solidFill>
                  <a:srgbClr val="222222"/>
                </a:solidFill>
                <a:effectLst/>
                <a:latin typeface="trebuchet ms" panose="020B0603020202020204" pitchFamily="34" charset="0"/>
              </a:rPr>
              <a:t>IMPORTANT SCREENSHOTS WITH EXPLANATION</a:t>
            </a:r>
            <a:endParaRPr lang="en-US" sz="4600"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1346816" y="1571185"/>
            <a:ext cx="2281237" cy="347662"/>
          </a:xfrm>
        </p:spPr>
        <p:txBody>
          <a:bodyPr/>
          <a:lstStyle/>
          <a:p>
            <a:r>
              <a:rPr lang="en-US" sz="2000" dirty="0"/>
              <a:t>REGISTRATION</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11</a:t>
            </a:fld>
            <a:endParaRPr lang="en-US" dirty="0"/>
          </a:p>
        </p:txBody>
      </p:sp>
      <p:pic>
        <p:nvPicPr>
          <p:cNvPr id="75" name="Picture 74">
            <a:extLst>
              <a:ext uri="{FF2B5EF4-FFF2-40B4-BE49-F238E27FC236}">
                <a16:creationId xmlns:a16="http://schemas.microsoft.com/office/drawing/2014/main" id="{F0948B70-0A2B-5FFC-C31F-60892CBD8EEC}"/>
              </a:ext>
            </a:extLst>
          </p:cNvPr>
          <p:cNvPicPr>
            <a:picLocks noChangeAspect="1"/>
          </p:cNvPicPr>
          <p:nvPr/>
        </p:nvPicPr>
        <p:blipFill rotWithShape="1">
          <a:blip r:embed="rId2"/>
          <a:srcRect t="8066" b="7315"/>
          <a:stretch/>
        </p:blipFill>
        <p:spPr>
          <a:xfrm>
            <a:off x="5565077" y="1658737"/>
            <a:ext cx="4263450" cy="2341814"/>
          </a:xfrm>
          <a:prstGeom prst="rect">
            <a:avLst/>
          </a:prstGeom>
        </p:spPr>
      </p:pic>
      <p:sp>
        <p:nvSpPr>
          <p:cNvPr id="77" name="Text Placeholder 18">
            <a:extLst>
              <a:ext uri="{FF2B5EF4-FFF2-40B4-BE49-F238E27FC236}">
                <a16:creationId xmlns:a16="http://schemas.microsoft.com/office/drawing/2014/main" id="{F49CCBAD-5C84-C5FC-A0DB-CADBA4278754}"/>
              </a:ext>
            </a:extLst>
          </p:cNvPr>
          <p:cNvSpPr txBox="1">
            <a:spLocks/>
          </p:cNvSpPr>
          <p:nvPr/>
        </p:nvSpPr>
        <p:spPr>
          <a:xfrm>
            <a:off x="1577585" y="2051047"/>
            <a:ext cx="2521708" cy="194950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The system used by a new user. His/her give the details such as </a:t>
            </a:r>
            <a:r>
              <a:rPr lang="en-IN" dirty="0" err="1"/>
              <a:t>username,password,email,age,pin,phone</a:t>
            </a:r>
            <a:r>
              <a:rPr lang="en-IN" dirty="0"/>
              <a:t> number and the address. The user should give a unique username. If the user taken a user name that already existed cannot signup the website.</a:t>
            </a:r>
            <a:endParaRPr lang="en-US" dirty="0"/>
          </a:p>
        </p:txBody>
      </p:sp>
      <p:sp>
        <p:nvSpPr>
          <p:cNvPr id="9" name="Text Placeholder 6">
            <a:extLst>
              <a:ext uri="{FF2B5EF4-FFF2-40B4-BE49-F238E27FC236}">
                <a16:creationId xmlns:a16="http://schemas.microsoft.com/office/drawing/2014/main" id="{E530698C-12D3-9DDA-DC72-EC65E82AD2FE}"/>
              </a:ext>
            </a:extLst>
          </p:cNvPr>
          <p:cNvSpPr txBox="1">
            <a:spLocks/>
          </p:cNvSpPr>
          <p:nvPr/>
        </p:nvSpPr>
        <p:spPr>
          <a:xfrm>
            <a:off x="1272065" y="4672554"/>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HOSPITAL PAGE</a:t>
            </a:r>
            <a:endParaRPr lang="en-US" sz="2000" dirty="0"/>
          </a:p>
        </p:txBody>
      </p:sp>
      <p:sp>
        <p:nvSpPr>
          <p:cNvPr id="10" name="Text Placeholder 18">
            <a:extLst>
              <a:ext uri="{FF2B5EF4-FFF2-40B4-BE49-F238E27FC236}">
                <a16:creationId xmlns:a16="http://schemas.microsoft.com/office/drawing/2014/main" id="{A776CF93-3148-0D3E-4C9E-F5792CBDBB06}"/>
              </a:ext>
            </a:extLst>
          </p:cNvPr>
          <p:cNvSpPr txBox="1">
            <a:spLocks/>
          </p:cNvSpPr>
          <p:nvPr/>
        </p:nvSpPr>
        <p:spPr>
          <a:xfrm>
            <a:off x="1502834" y="5152416"/>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The user can view the doctors available to that hospital in this page and user can rate the hospital. And the main feature is user can book there slot here.</a:t>
            </a:r>
            <a:endParaRPr lang="en-US" dirty="0"/>
          </a:p>
        </p:txBody>
      </p:sp>
      <p:pic>
        <p:nvPicPr>
          <p:cNvPr id="11" name="Picture 10">
            <a:extLst>
              <a:ext uri="{FF2B5EF4-FFF2-40B4-BE49-F238E27FC236}">
                <a16:creationId xmlns:a16="http://schemas.microsoft.com/office/drawing/2014/main" id="{389A22CD-9B0E-54A2-CA83-9F3C893CC9EE}"/>
              </a:ext>
            </a:extLst>
          </p:cNvPr>
          <p:cNvPicPr>
            <a:picLocks noChangeAspect="1"/>
          </p:cNvPicPr>
          <p:nvPr/>
        </p:nvPicPr>
        <p:blipFill rotWithShape="1">
          <a:blip r:embed="rId3"/>
          <a:srcRect l="4056" t="8299" b="6259"/>
          <a:stretch/>
        </p:blipFill>
        <p:spPr>
          <a:xfrm>
            <a:off x="5565077" y="4379661"/>
            <a:ext cx="4263450" cy="2341814"/>
          </a:xfrm>
          <a:prstGeom prst="rect">
            <a:avLst/>
          </a:prstGeom>
        </p:spPr>
      </p:pic>
    </p:spTree>
    <p:extLst>
      <p:ext uri="{BB962C8B-B14F-4D97-AF65-F5344CB8AC3E}">
        <p14:creationId xmlns:p14="http://schemas.microsoft.com/office/powerpoint/2010/main" val="3220648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CONT…</a:t>
            </a:r>
            <a:endParaRPr lang="en-US" dirty="0"/>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12</a:t>
            </a:fld>
            <a:endParaRPr lang="en-US" dirty="0"/>
          </a:p>
        </p:txBody>
      </p:sp>
      <p:sp>
        <p:nvSpPr>
          <p:cNvPr id="79" name="Text Placeholder 6">
            <a:extLst>
              <a:ext uri="{FF2B5EF4-FFF2-40B4-BE49-F238E27FC236}">
                <a16:creationId xmlns:a16="http://schemas.microsoft.com/office/drawing/2014/main" id="{262ADAFD-A9F3-AAE1-95F0-DF0D6E6ABD83}"/>
              </a:ext>
            </a:extLst>
          </p:cNvPr>
          <p:cNvSpPr txBox="1">
            <a:spLocks/>
          </p:cNvSpPr>
          <p:nvPr/>
        </p:nvSpPr>
        <p:spPr>
          <a:xfrm>
            <a:off x="1066897" y="4117941"/>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DOCTORS PROFILE</a:t>
            </a:r>
          </a:p>
        </p:txBody>
      </p:sp>
      <p:sp>
        <p:nvSpPr>
          <p:cNvPr id="80" name="Text Placeholder 18">
            <a:extLst>
              <a:ext uri="{FF2B5EF4-FFF2-40B4-BE49-F238E27FC236}">
                <a16:creationId xmlns:a16="http://schemas.microsoft.com/office/drawing/2014/main" id="{908E4E58-DEEB-82B0-1559-6C7A88E9A22C}"/>
              </a:ext>
            </a:extLst>
          </p:cNvPr>
          <p:cNvSpPr txBox="1">
            <a:spLocks/>
          </p:cNvSpPr>
          <p:nvPr/>
        </p:nvSpPr>
        <p:spPr>
          <a:xfrm>
            <a:off x="1387047" y="4632341"/>
            <a:ext cx="2521708" cy="17791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can view the doctors profile like </a:t>
            </a:r>
            <a:r>
              <a:rPr lang="en-IN" dirty="0" err="1"/>
              <a:t>name,phone</a:t>
            </a:r>
            <a:r>
              <a:rPr lang="en-IN" dirty="0"/>
              <a:t> </a:t>
            </a:r>
            <a:r>
              <a:rPr lang="en-IN" dirty="0" err="1"/>
              <a:t>number,hospital</a:t>
            </a:r>
            <a:r>
              <a:rPr lang="en-IN" dirty="0"/>
              <a:t> where he/she is working etc. And the main feature is user can book there slot here also.</a:t>
            </a:r>
          </a:p>
          <a:p>
            <a:endParaRPr lang="en-IN" dirty="0"/>
          </a:p>
        </p:txBody>
      </p:sp>
      <p:pic>
        <p:nvPicPr>
          <p:cNvPr id="8" name="Picture 7">
            <a:extLst>
              <a:ext uri="{FF2B5EF4-FFF2-40B4-BE49-F238E27FC236}">
                <a16:creationId xmlns:a16="http://schemas.microsoft.com/office/drawing/2014/main" id="{44EB8125-B647-FDEA-244B-785AB973DEC8}"/>
              </a:ext>
            </a:extLst>
          </p:cNvPr>
          <p:cNvPicPr>
            <a:picLocks noChangeAspect="1"/>
          </p:cNvPicPr>
          <p:nvPr/>
        </p:nvPicPr>
        <p:blipFill rotWithShape="1">
          <a:blip r:embed="rId2"/>
          <a:srcRect t="8980" b="6259"/>
          <a:stretch/>
        </p:blipFill>
        <p:spPr>
          <a:xfrm>
            <a:off x="5359805" y="3956761"/>
            <a:ext cx="4263450" cy="2341815"/>
          </a:xfrm>
          <a:prstGeom prst="rect">
            <a:avLst/>
          </a:prstGeom>
        </p:spPr>
      </p:pic>
      <p:sp>
        <p:nvSpPr>
          <p:cNvPr id="17" name="Text Placeholder 6">
            <a:extLst>
              <a:ext uri="{FF2B5EF4-FFF2-40B4-BE49-F238E27FC236}">
                <a16:creationId xmlns:a16="http://schemas.microsoft.com/office/drawing/2014/main" id="{3C8189F7-0BBD-C475-F434-CAEA1D97F070}"/>
              </a:ext>
            </a:extLst>
          </p:cNvPr>
          <p:cNvSpPr txBox="1">
            <a:spLocks/>
          </p:cNvSpPr>
          <p:nvPr/>
        </p:nvSpPr>
        <p:spPr>
          <a:xfrm>
            <a:off x="1066897" y="1336066"/>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BOOK YOUR SLOT</a:t>
            </a:r>
          </a:p>
        </p:txBody>
      </p:sp>
      <p:sp>
        <p:nvSpPr>
          <p:cNvPr id="18" name="Text Placeholder 18">
            <a:extLst>
              <a:ext uri="{FF2B5EF4-FFF2-40B4-BE49-F238E27FC236}">
                <a16:creationId xmlns:a16="http://schemas.microsoft.com/office/drawing/2014/main" id="{10282567-0A05-2663-4990-AC19ED815C90}"/>
              </a:ext>
            </a:extLst>
          </p:cNvPr>
          <p:cNvSpPr txBox="1">
            <a:spLocks/>
          </p:cNvSpPr>
          <p:nvPr/>
        </p:nvSpPr>
        <p:spPr>
          <a:xfrm>
            <a:off x="1387047" y="1752277"/>
            <a:ext cx="2521708" cy="17791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After successful payment user is redirected to book there slot and user receive a confirmation pdf automatically.</a:t>
            </a:r>
          </a:p>
        </p:txBody>
      </p:sp>
      <p:pic>
        <p:nvPicPr>
          <p:cNvPr id="19" name="Picture 18">
            <a:extLst>
              <a:ext uri="{FF2B5EF4-FFF2-40B4-BE49-F238E27FC236}">
                <a16:creationId xmlns:a16="http://schemas.microsoft.com/office/drawing/2014/main" id="{E30F85F4-2D51-C896-034D-FE3F532340ED}"/>
              </a:ext>
            </a:extLst>
          </p:cNvPr>
          <p:cNvPicPr>
            <a:picLocks noChangeAspect="1"/>
          </p:cNvPicPr>
          <p:nvPr/>
        </p:nvPicPr>
        <p:blipFill rotWithShape="1">
          <a:blip r:embed="rId3"/>
          <a:srcRect t="8980" b="5714"/>
          <a:stretch/>
        </p:blipFill>
        <p:spPr>
          <a:xfrm>
            <a:off x="5285158" y="1336066"/>
            <a:ext cx="4263450" cy="2341814"/>
          </a:xfrm>
          <a:prstGeom prst="rect">
            <a:avLst/>
          </a:prstGeom>
        </p:spPr>
      </p:pic>
    </p:spTree>
    <p:extLst>
      <p:ext uri="{BB962C8B-B14F-4D97-AF65-F5344CB8AC3E}">
        <p14:creationId xmlns:p14="http://schemas.microsoft.com/office/powerpoint/2010/main" val="315103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FUTURE ENHANCEMENTS</a:t>
            </a:r>
            <a:endParaRPr lang="en-US"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29" y="1278291"/>
            <a:ext cx="11252719" cy="4226770"/>
          </a:xfrm>
        </p:spPr>
        <p:txBody>
          <a:bodyPr/>
          <a:lstStyle/>
          <a:p>
            <a:pPr marL="342900" indent="-342900" algn="l">
              <a:buFont typeface="Wingdings" panose="05000000000000000000" pitchFamily="2" charset="2"/>
              <a:buChar char="q"/>
            </a:pPr>
            <a:r>
              <a:rPr lang="en-US" i="0" dirty="0">
                <a:effectLst/>
                <a:latin typeface="Söhne"/>
              </a:rPr>
              <a:t>Artificial Intelligence (AI) Chatbots: </a:t>
            </a:r>
            <a:r>
              <a:rPr lang="en-US" b="0" i="0" dirty="0">
                <a:effectLst/>
                <a:latin typeface="Söhne"/>
              </a:rPr>
              <a:t>Implement AI-powered chatbots to provide automated support to patients. Chatbots can handle common inquiries, assist with appointment scheduling, answer basic medical questions, and provide information about doctors and services.</a:t>
            </a:r>
          </a:p>
          <a:p>
            <a:pPr marL="342900" indent="-342900">
              <a:buFont typeface="Wingdings" panose="05000000000000000000" pitchFamily="2" charset="2"/>
              <a:buChar char="q"/>
            </a:pPr>
            <a:r>
              <a:rPr lang="en-US" i="0" dirty="0">
                <a:effectLst/>
                <a:latin typeface="Söhne"/>
              </a:rPr>
              <a:t>Real-Time Availability Updates</a:t>
            </a:r>
            <a:r>
              <a:rPr lang="en-US" b="0" i="0" dirty="0">
                <a:effectLst/>
                <a:latin typeface="Söhne"/>
              </a:rPr>
              <a:t>: Enhance the system to provide real-time updates on doctor availability. Patients can view up-to-date information on doctors' schedules, including any cancellations or rescheduling, ensuring accurate and timely booking.</a:t>
            </a:r>
          </a:p>
          <a:p>
            <a:pPr marL="342900" indent="-342900">
              <a:buFont typeface="Wingdings" panose="05000000000000000000" pitchFamily="2" charset="2"/>
              <a:buChar char="q"/>
            </a:pPr>
            <a:r>
              <a:rPr lang="en-US" i="0" dirty="0">
                <a:effectLst/>
                <a:latin typeface="Söhne"/>
              </a:rPr>
              <a:t>Advanced Search and Filters: </a:t>
            </a:r>
            <a:r>
              <a:rPr lang="en-US" b="0" i="0" dirty="0">
                <a:effectLst/>
                <a:latin typeface="Söhne"/>
              </a:rPr>
              <a:t>Improve the search functionality by implementing advanced filters based on specialties, locations, languages, ratings, and other criteria. This enables patients to refine their search and find the most suitable doctors.</a:t>
            </a:r>
          </a:p>
          <a:p>
            <a:pPr marL="342900" indent="-342900">
              <a:buFont typeface="Wingdings" panose="05000000000000000000" pitchFamily="2" charset="2"/>
              <a:buChar char="q"/>
            </a:pPr>
            <a:r>
              <a:rPr lang="en-US" i="0" dirty="0">
                <a:effectLst/>
                <a:latin typeface="Söhne"/>
              </a:rPr>
              <a:t>Mobile Application: </a:t>
            </a:r>
            <a:r>
              <a:rPr lang="en-US" b="0" i="0" dirty="0">
                <a:effectLst/>
                <a:latin typeface="Söhne"/>
              </a:rPr>
              <a:t>Develop a mobile application for the doctor's booking system, allowing patients to access the system on their smartphones. The app can provide a user-friendly interface, push notifications for appointment reminders, and easy access to doctor profiles and schedules.</a:t>
            </a:r>
          </a:p>
          <a:p>
            <a:pPr marL="342900" indent="-342900" algn="l">
              <a:buFont typeface="Wingdings" panose="05000000000000000000" pitchFamily="2" charset="2"/>
              <a:buChar char="q"/>
            </a:pPr>
            <a:endParaRPr lang="en-US" b="0" i="0" dirty="0">
              <a:effectLst/>
              <a:latin typeface="Söhne"/>
            </a:endParaRP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04504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pPr algn="l"/>
            <a:r>
              <a:rPr lang="en-IN" b="0" i="0" dirty="0">
                <a:solidFill>
                  <a:srgbClr val="222222"/>
                </a:solidFill>
                <a:effectLst/>
                <a:latin typeface="trebuchet ms" panose="020B0603020202020204" pitchFamily="34" charset="0"/>
              </a:rPr>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92500" lnSpcReduction="10000"/>
          </a:bodyPr>
          <a:lstStyle/>
          <a:p>
            <a:r>
              <a:rPr lang="en-US" dirty="0"/>
              <a:t>In conclusion, a doctor's booking system is a valuable tool for patients and healthcare providers to efficiently manage appointments . By implementing features such as user-friendly interfaces, secure login and registration processes and search functionalities, the system can enhance the overall user </a:t>
            </a:r>
            <a:r>
              <a:rPr lang="en-US" dirty="0" err="1"/>
              <a:t>experience.Overall</a:t>
            </a:r>
            <a:r>
              <a:rPr lang="en-US" dirty="0"/>
              <a:t>, a well-designed and continuously improved doctor's booking system can contribute to better patient satisfaction, optimized resource utilization.</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05136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D227-5E2D-241E-CFBA-3C132A4FF0A7}"/>
              </a:ext>
            </a:extLst>
          </p:cNvPr>
          <p:cNvSpPr>
            <a:spLocks noGrp="1"/>
          </p:cNvSpPr>
          <p:nvPr>
            <p:ph type="title"/>
          </p:nvPr>
        </p:nvSpPr>
        <p:spPr>
          <a:xfrm>
            <a:off x="1206408" y="768350"/>
            <a:ext cx="9779183" cy="1325563"/>
          </a:xfrm>
        </p:spPr>
        <p:txBody>
          <a:bodyPr/>
          <a:lstStyle/>
          <a:p>
            <a:r>
              <a:rPr lang="en-IN" b="0" i="0" dirty="0">
                <a:solidFill>
                  <a:srgbClr val="222222"/>
                </a:solidFill>
                <a:effectLst/>
                <a:latin typeface="trebuchet ms" panose="020B0603020202020204" pitchFamily="34" charset="0"/>
              </a:rPr>
              <a:t>REFERENCES</a:t>
            </a:r>
            <a:br>
              <a:rPr lang="en-IN" b="0" i="0" dirty="0">
                <a:solidFill>
                  <a:srgbClr val="222222"/>
                </a:solidFill>
                <a:effectLst/>
                <a:latin typeface="trebuchet ms" panose="020B0603020202020204" pitchFamily="34" charset="0"/>
              </a:rPr>
            </a:br>
            <a:endParaRPr lang="en-IN" dirty="0"/>
          </a:p>
        </p:txBody>
      </p:sp>
      <p:sp>
        <p:nvSpPr>
          <p:cNvPr id="3" name="Text Placeholder 2">
            <a:extLst>
              <a:ext uri="{FF2B5EF4-FFF2-40B4-BE49-F238E27FC236}">
                <a16:creationId xmlns:a16="http://schemas.microsoft.com/office/drawing/2014/main" id="{88A43590-4D1C-208E-C4B3-B01B840C5AA1}"/>
              </a:ext>
            </a:extLst>
          </p:cNvPr>
          <p:cNvSpPr>
            <a:spLocks noGrp="1"/>
          </p:cNvSpPr>
          <p:nvPr>
            <p:ph type="body" idx="1"/>
          </p:nvPr>
        </p:nvSpPr>
        <p:spPr/>
        <p:txBody>
          <a:bodyPr/>
          <a:lstStyle/>
          <a:p>
            <a:pPr marL="342900" indent="-342900">
              <a:buFont typeface="Wingdings" panose="05000000000000000000" pitchFamily="2" charset="2"/>
              <a:buChar char="v"/>
            </a:pPr>
            <a:r>
              <a:rPr lang="en-IN" dirty="0"/>
              <a:t>https://www.quickobook.com/hospitals</a:t>
            </a:r>
          </a:p>
        </p:txBody>
      </p:sp>
      <p:sp>
        <p:nvSpPr>
          <p:cNvPr id="6" name="Slide Number Placeholder 5">
            <a:extLst>
              <a:ext uri="{FF2B5EF4-FFF2-40B4-BE49-F238E27FC236}">
                <a16:creationId xmlns:a16="http://schemas.microsoft.com/office/drawing/2014/main" id="{7D979B3A-529E-F38E-354A-540E16E0F40D}"/>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336614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2017467"/>
            <a:ext cx="10008507" cy="3931777"/>
          </a:xfrm>
        </p:spPr>
        <p:txBody>
          <a:bodyPr vert="horz" lIns="91440" tIns="45720" rIns="91440" bIns="45720" rtlCol="0" anchor="t">
            <a:normAutofit/>
          </a:bodyPr>
          <a:lstStyle/>
          <a:p>
            <a:r>
              <a:rPr lang="en-US" dirty="0"/>
              <a:t>The doctors booking system is an online platform designed to facilitate the efficient scheduling and management of medical appointments between patients and doctors. The system provides a user-friendly interface where patients can search for available doctors, view their profiles and specialties, and book appointments based on their preferred date and time </a:t>
            </a:r>
            <a:r>
              <a:rPr lang="en-US" dirty="0" err="1"/>
              <a:t>slots.Allowing</a:t>
            </a:r>
            <a:r>
              <a:rPr lang="en-US" dirty="0"/>
              <a:t> them to book appointments from anywhere and at any time.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49866" y="136525"/>
            <a:ext cx="9779183" cy="1325563"/>
          </a:xfrm>
        </p:spPr>
        <p:txBody>
          <a:bodyPr/>
          <a:lstStyle/>
          <a:p>
            <a:r>
              <a:rPr lang="en-US" dirty="0"/>
              <a:t>REQUIRMENTS</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9" name="Content Placeholder 8">
            <a:extLst>
              <a:ext uri="{FF2B5EF4-FFF2-40B4-BE49-F238E27FC236}">
                <a16:creationId xmlns:a16="http://schemas.microsoft.com/office/drawing/2014/main" id="{07748DF7-B5FB-4E4F-9731-0E6199E4CE11}"/>
              </a:ext>
            </a:extLst>
          </p:cNvPr>
          <p:cNvSpPr>
            <a:spLocks noGrp="1"/>
          </p:cNvSpPr>
          <p:nvPr>
            <p:ph idx="1"/>
          </p:nvPr>
        </p:nvSpPr>
        <p:spPr>
          <a:xfrm>
            <a:off x="1049866" y="1998133"/>
            <a:ext cx="10634133" cy="4267200"/>
          </a:xfrm>
        </p:spPr>
        <p:txBody>
          <a:bodyPr/>
          <a:lstStyle/>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Customer support (live chat/contact form):</a:t>
            </a:r>
            <a:r>
              <a:rPr lang="en-US" sz="2000" dirty="0">
                <a:effectLst/>
                <a:latin typeface="Calibri" panose="020F0502020204030204" pitchFamily="34" charset="0"/>
                <a:ea typeface="Calibri" panose="020F0502020204030204" pitchFamily="34" charset="0"/>
                <a:cs typeface="Times New Roman" panose="02020603050405020304" pitchFamily="18" charset="0"/>
              </a:rPr>
              <a:t>Include a contact form where users can submit their queries or concerns. The form should capture relevant information like name, email, and message.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Availability of doctor:</a:t>
            </a:r>
            <a:r>
              <a:rPr lang="en-US" sz="2000" dirty="0">
                <a:effectLst/>
                <a:latin typeface="Calibri" panose="020F0502020204030204" pitchFamily="34" charset="0"/>
                <a:ea typeface="Calibri" panose="020F0502020204030204" pitchFamily="34" charset="0"/>
                <a:cs typeface="Times New Roman" panose="02020603050405020304" pitchFamily="18" charset="0"/>
              </a:rPr>
              <a:t>Develop a system that provides real-time information on the availability of doctors. This can be displayed in a user-friendly interface, showing the doctor's name, specialization, and available time slots.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Patient Booking:</a:t>
            </a:r>
            <a:r>
              <a:rPr lang="en-US" sz="2000" dirty="0">
                <a:effectLst/>
                <a:latin typeface="Calibri" panose="020F0502020204030204" pitchFamily="34" charset="0"/>
                <a:ea typeface="Calibri" panose="020F0502020204030204" pitchFamily="34" charset="0"/>
                <a:cs typeface="Times New Roman" panose="02020603050405020304" pitchFamily="18" charset="0"/>
              </a:rPr>
              <a:t>Create a booking system that allows patients to schedule appointments with doctors based on their availability.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Profile management (Patient/hospital)</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Implement profile management systems for patients /hospitals.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983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07847" y="158574"/>
            <a:ext cx="9779183" cy="1325563"/>
          </a:xfrm>
        </p:spPr>
        <p:txBody>
          <a:bodyPr/>
          <a:lstStyle/>
          <a:p>
            <a:r>
              <a:rPr lang="en-US" dirty="0"/>
              <a:t>CONT..</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9" name="Content Placeholder 8">
            <a:extLst>
              <a:ext uri="{FF2B5EF4-FFF2-40B4-BE49-F238E27FC236}">
                <a16:creationId xmlns:a16="http://schemas.microsoft.com/office/drawing/2014/main" id="{07748DF7-B5FB-4E4F-9731-0E6199E4CE11}"/>
              </a:ext>
            </a:extLst>
          </p:cNvPr>
          <p:cNvSpPr>
            <a:spLocks noGrp="1"/>
          </p:cNvSpPr>
          <p:nvPr>
            <p:ph idx="1"/>
          </p:nvPr>
        </p:nvSpPr>
        <p:spPr>
          <a:xfrm>
            <a:off x="907847" y="1749778"/>
            <a:ext cx="10764863" cy="4075290"/>
          </a:xfrm>
        </p:spPr>
        <p:txBody>
          <a:bodyPr/>
          <a:lstStyle/>
          <a:p>
            <a:pPr marL="342900" lvl="0" indent="-342900" algn="just">
              <a:lnSpc>
                <a:spcPct val="107000"/>
              </a:lnSpc>
              <a:buFont typeface="+mj-lt"/>
              <a:buAutoNum type="arabicPeriod"/>
            </a:pPr>
            <a:r>
              <a:rPr lang="en-IN" sz="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Time slot and appointment date pdf generator</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Develop a PDF generator that generates a printable document containing the selected appointment time slot, date, and other relevant details.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Contact with Hospital via WhatsApp</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Integrate a feature that allows patients to communicate with hospitals via WhatsApp.</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Hospital Ratings</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Implement a rating system where patients can provide ratings for hospitals.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2000" b="1" dirty="0">
                <a:effectLst/>
                <a:latin typeface="Calibri" panose="020F0502020204030204" pitchFamily="34" charset="0"/>
                <a:ea typeface="Calibri" panose="020F0502020204030204" pitchFamily="34" charset="0"/>
                <a:cs typeface="Times New Roman" panose="02020603050405020304" pitchFamily="18" charset="0"/>
              </a:rPr>
              <a:t>Payment:</a:t>
            </a:r>
            <a:r>
              <a:rPr lang="en-US" sz="2000" dirty="0">
                <a:effectLst/>
                <a:latin typeface="Calibri" panose="020F0502020204030204" pitchFamily="34" charset="0"/>
                <a:ea typeface="Calibri" panose="020F0502020204030204" pitchFamily="34" charset="0"/>
                <a:cs typeface="Times New Roman" panose="02020603050405020304" pitchFamily="18" charset="0"/>
              </a:rPr>
              <a:t>Integrate a payment gateway to facilitate online payments for appointments or other services.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738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FEATURES AND HIGHLIGHTS</a:t>
            </a:r>
            <a:endParaRPr lang="en-US"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29" y="1571185"/>
            <a:ext cx="2281237" cy="347662"/>
          </a:xfrm>
        </p:spPr>
        <p:txBody>
          <a:bodyPr/>
          <a:lstStyle/>
          <a:p>
            <a:r>
              <a:rPr lang="en-US" sz="2000" dirty="0"/>
              <a:t>REGISTRATION</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5</a:t>
            </a:fld>
            <a:endParaRPr lang="en-US" dirty="0"/>
          </a:p>
        </p:txBody>
      </p:sp>
      <p:pic>
        <p:nvPicPr>
          <p:cNvPr id="75" name="Picture 74">
            <a:extLst>
              <a:ext uri="{FF2B5EF4-FFF2-40B4-BE49-F238E27FC236}">
                <a16:creationId xmlns:a16="http://schemas.microsoft.com/office/drawing/2014/main" id="{F0948B70-0A2B-5FFC-C31F-60892CBD8EEC}"/>
              </a:ext>
            </a:extLst>
          </p:cNvPr>
          <p:cNvPicPr>
            <a:picLocks noChangeAspect="1"/>
          </p:cNvPicPr>
          <p:nvPr/>
        </p:nvPicPr>
        <p:blipFill rotWithShape="1">
          <a:blip r:embed="rId2"/>
          <a:srcRect t="8066" b="7315"/>
          <a:stretch/>
        </p:blipFill>
        <p:spPr>
          <a:xfrm>
            <a:off x="541297" y="4516715"/>
            <a:ext cx="2961609" cy="2053784"/>
          </a:xfrm>
          <a:prstGeom prst="rect">
            <a:avLst/>
          </a:prstGeom>
        </p:spPr>
      </p:pic>
      <p:sp>
        <p:nvSpPr>
          <p:cNvPr id="77" name="Text Placeholder 18">
            <a:extLst>
              <a:ext uri="{FF2B5EF4-FFF2-40B4-BE49-F238E27FC236}">
                <a16:creationId xmlns:a16="http://schemas.microsoft.com/office/drawing/2014/main" id="{F49CCBAD-5C84-C5FC-A0DB-CADBA4278754}"/>
              </a:ext>
            </a:extLst>
          </p:cNvPr>
          <p:cNvSpPr txBox="1">
            <a:spLocks/>
          </p:cNvSpPr>
          <p:nvPr/>
        </p:nvSpPr>
        <p:spPr>
          <a:xfrm>
            <a:off x="981198" y="2051046"/>
            <a:ext cx="2521708" cy="23903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system used by a new user. His/her give the details such as </a:t>
            </a:r>
            <a:r>
              <a:rPr lang="en-US" dirty="0" err="1"/>
              <a:t>username,password,email,age,pin,phone</a:t>
            </a:r>
            <a:r>
              <a:rPr lang="en-US" dirty="0"/>
              <a:t> number and the address. The user should give a unique username. If the user taken a user name that already existed cannot signup the </a:t>
            </a:r>
            <a:r>
              <a:rPr lang="en-US" dirty="0" err="1"/>
              <a:t>website.The</a:t>
            </a:r>
            <a:r>
              <a:rPr lang="en-US" dirty="0"/>
              <a:t> password must be 8 character contain alphanumeric. </a:t>
            </a:r>
          </a:p>
        </p:txBody>
      </p:sp>
      <p:sp>
        <p:nvSpPr>
          <p:cNvPr id="79" name="Text Placeholder 6">
            <a:extLst>
              <a:ext uri="{FF2B5EF4-FFF2-40B4-BE49-F238E27FC236}">
                <a16:creationId xmlns:a16="http://schemas.microsoft.com/office/drawing/2014/main" id="{262ADAFD-A9F3-AAE1-95F0-DF0D6E6ABD83}"/>
              </a:ext>
            </a:extLst>
          </p:cNvPr>
          <p:cNvSpPr txBox="1">
            <a:spLocks/>
          </p:cNvSpPr>
          <p:nvPr/>
        </p:nvSpPr>
        <p:spPr>
          <a:xfrm>
            <a:off x="4440351" y="1546180"/>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LOGIN</a:t>
            </a:r>
          </a:p>
        </p:txBody>
      </p:sp>
      <p:sp>
        <p:nvSpPr>
          <p:cNvPr id="80" name="Text Placeholder 18">
            <a:extLst>
              <a:ext uri="{FF2B5EF4-FFF2-40B4-BE49-F238E27FC236}">
                <a16:creationId xmlns:a16="http://schemas.microsoft.com/office/drawing/2014/main" id="{908E4E58-DEEB-82B0-1559-6C7A88E9A22C}"/>
              </a:ext>
            </a:extLst>
          </p:cNvPr>
          <p:cNvSpPr txBox="1">
            <a:spLocks/>
          </p:cNvSpPr>
          <p:nvPr/>
        </p:nvSpPr>
        <p:spPr>
          <a:xfrm>
            <a:off x="4760501" y="1962391"/>
            <a:ext cx="2521708" cy="17791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can login to the page by using there own unique username and the password. The password must be contain numbers special character and the alphabet, the length become 8.</a:t>
            </a:r>
          </a:p>
          <a:p>
            <a:endParaRPr lang="en-IN" dirty="0"/>
          </a:p>
        </p:txBody>
      </p:sp>
      <p:sp>
        <p:nvSpPr>
          <p:cNvPr id="83" name="Text Placeholder 6">
            <a:extLst>
              <a:ext uri="{FF2B5EF4-FFF2-40B4-BE49-F238E27FC236}">
                <a16:creationId xmlns:a16="http://schemas.microsoft.com/office/drawing/2014/main" id="{49D4B3AD-A721-532E-8592-E044D3C28701}"/>
              </a:ext>
            </a:extLst>
          </p:cNvPr>
          <p:cNvSpPr txBox="1">
            <a:spLocks/>
          </p:cNvSpPr>
          <p:nvPr/>
        </p:nvSpPr>
        <p:spPr>
          <a:xfrm>
            <a:off x="8751292" y="1517586"/>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HOME</a:t>
            </a:r>
          </a:p>
        </p:txBody>
      </p:sp>
      <p:sp>
        <p:nvSpPr>
          <p:cNvPr id="84" name="Text Placeholder 18">
            <a:extLst>
              <a:ext uri="{FF2B5EF4-FFF2-40B4-BE49-F238E27FC236}">
                <a16:creationId xmlns:a16="http://schemas.microsoft.com/office/drawing/2014/main" id="{F2F03781-DD5D-7E4A-31F0-9A75FF0272A8}"/>
              </a:ext>
            </a:extLst>
          </p:cNvPr>
          <p:cNvSpPr txBox="1">
            <a:spLocks/>
          </p:cNvSpPr>
          <p:nvPr/>
        </p:nvSpPr>
        <p:spPr>
          <a:xfrm>
            <a:off x="9067800" y="1921809"/>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become login then it redirect to the users home page. In that page user can see all the features that are added by the admin</a:t>
            </a:r>
          </a:p>
        </p:txBody>
      </p:sp>
      <p:pic>
        <p:nvPicPr>
          <p:cNvPr id="89" name="Picture 88">
            <a:extLst>
              <a:ext uri="{FF2B5EF4-FFF2-40B4-BE49-F238E27FC236}">
                <a16:creationId xmlns:a16="http://schemas.microsoft.com/office/drawing/2014/main" id="{171951CF-EDBD-5EEB-36A0-925F4B35F8A3}"/>
              </a:ext>
            </a:extLst>
          </p:cNvPr>
          <p:cNvPicPr>
            <a:picLocks noChangeAspect="1"/>
          </p:cNvPicPr>
          <p:nvPr/>
        </p:nvPicPr>
        <p:blipFill rotWithShape="1">
          <a:blip r:embed="rId3"/>
          <a:srcRect t="8571" b="4718"/>
          <a:stretch/>
        </p:blipFill>
        <p:spPr>
          <a:xfrm>
            <a:off x="4714261" y="4516715"/>
            <a:ext cx="2923774" cy="2053784"/>
          </a:xfrm>
          <a:prstGeom prst="rect">
            <a:avLst/>
          </a:prstGeom>
        </p:spPr>
      </p:pic>
      <p:pic>
        <p:nvPicPr>
          <p:cNvPr id="91" name="Picture 90">
            <a:extLst>
              <a:ext uri="{FF2B5EF4-FFF2-40B4-BE49-F238E27FC236}">
                <a16:creationId xmlns:a16="http://schemas.microsoft.com/office/drawing/2014/main" id="{BA847744-8D1B-362D-B47F-8257B8D6CA56}"/>
              </a:ext>
            </a:extLst>
          </p:cNvPr>
          <p:cNvPicPr>
            <a:picLocks noChangeAspect="1"/>
          </p:cNvPicPr>
          <p:nvPr/>
        </p:nvPicPr>
        <p:blipFill rotWithShape="1">
          <a:blip r:embed="rId4"/>
          <a:srcRect t="8435" b="6258"/>
          <a:stretch/>
        </p:blipFill>
        <p:spPr>
          <a:xfrm>
            <a:off x="8849391" y="4516715"/>
            <a:ext cx="2961609" cy="2053784"/>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FEATURES AND HIGHLIGHTS</a:t>
            </a:r>
            <a:endParaRPr lang="en-US"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29" y="1571185"/>
            <a:ext cx="2281237" cy="347662"/>
          </a:xfrm>
        </p:spPr>
        <p:txBody>
          <a:bodyPr/>
          <a:lstStyle/>
          <a:p>
            <a:r>
              <a:rPr lang="en-US" sz="2000" dirty="0"/>
              <a:t>HOSPITAL PAGE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6</a:t>
            </a:fld>
            <a:endParaRPr lang="en-US" dirty="0"/>
          </a:p>
        </p:txBody>
      </p:sp>
      <p:sp>
        <p:nvSpPr>
          <p:cNvPr id="77" name="Text Placeholder 18">
            <a:extLst>
              <a:ext uri="{FF2B5EF4-FFF2-40B4-BE49-F238E27FC236}">
                <a16:creationId xmlns:a16="http://schemas.microsoft.com/office/drawing/2014/main" id="{F49CCBAD-5C84-C5FC-A0DB-CADBA4278754}"/>
              </a:ext>
            </a:extLst>
          </p:cNvPr>
          <p:cNvSpPr txBox="1">
            <a:spLocks/>
          </p:cNvSpPr>
          <p:nvPr/>
        </p:nvSpPr>
        <p:spPr>
          <a:xfrm>
            <a:off x="981198" y="2051047"/>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The user can view the doctors available to that hospital in this page and user can rate the hospital. And the main feature is user can book there slot here.</a:t>
            </a:r>
            <a:endParaRPr lang="en-US" dirty="0"/>
          </a:p>
        </p:txBody>
      </p:sp>
      <p:sp>
        <p:nvSpPr>
          <p:cNvPr id="79" name="Text Placeholder 6">
            <a:extLst>
              <a:ext uri="{FF2B5EF4-FFF2-40B4-BE49-F238E27FC236}">
                <a16:creationId xmlns:a16="http://schemas.microsoft.com/office/drawing/2014/main" id="{262ADAFD-A9F3-AAE1-95F0-DF0D6E6ABD83}"/>
              </a:ext>
            </a:extLst>
          </p:cNvPr>
          <p:cNvSpPr txBox="1">
            <a:spLocks/>
          </p:cNvSpPr>
          <p:nvPr/>
        </p:nvSpPr>
        <p:spPr>
          <a:xfrm>
            <a:off x="4440351" y="1546180"/>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DOCTORS PROFILE</a:t>
            </a:r>
          </a:p>
        </p:txBody>
      </p:sp>
      <p:sp>
        <p:nvSpPr>
          <p:cNvPr id="80" name="Text Placeholder 18">
            <a:extLst>
              <a:ext uri="{FF2B5EF4-FFF2-40B4-BE49-F238E27FC236}">
                <a16:creationId xmlns:a16="http://schemas.microsoft.com/office/drawing/2014/main" id="{908E4E58-DEEB-82B0-1559-6C7A88E9A22C}"/>
              </a:ext>
            </a:extLst>
          </p:cNvPr>
          <p:cNvSpPr txBox="1">
            <a:spLocks/>
          </p:cNvSpPr>
          <p:nvPr/>
        </p:nvSpPr>
        <p:spPr>
          <a:xfrm>
            <a:off x="4760501" y="1962391"/>
            <a:ext cx="2521708" cy="17791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can view the doctors profile like </a:t>
            </a:r>
            <a:r>
              <a:rPr lang="en-IN" dirty="0" err="1"/>
              <a:t>name,phone</a:t>
            </a:r>
            <a:r>
              <a:rPr lang="en-IN" dirty="0"/>
              <a:t> </a:t>
            </a:r>
            <a:r>
              <a:rPr lang="en-IN" dirty="0" err="1"/>
              <a:t>number,hospital</a:t>
            </a:r>
            <a:r>
              <a:rPr lang="en-IN" dirty="0"/>
              <a:t> where he/she is working etc. And the main feature is user can book there slot here also.</a:t>
            </a:r>
          </a:p>
          <a:p>
            <a:endParaRPr lang="en-IN" dirty="0"/>
          </a:p>
        </p:txBody>
      </p:sp>
      <p:sp>
        <p:nvSpPr>
          <p:cNvPr id="83" name="Text Placeholder 6">
            <a:extLst>
              <a:ext uri="{FF2B5EF4-FFF2-40B4-BE49-F238E27FC236}">
                <a16:creationId xmlns:a16="http://schemas.microsoft.com/office/drawing/2014/main" id="{49D4B3AD-A721-532E-8592-E044D3C28701}"/>
              </a:ext>
            </a:extLst>
          </p:cNvPr>
          <p:cNvSpPr txBox="1">
            <a:spLocks/>
          </p:cNvSpPr>
          <p:nvPr/>
        </p:nvSpPr>
        <p:spPr>
          <a:xfrm>
            <a:off x="8751292" y="1517586"/>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RATING</a:t>
            </a:r>
          </a:p>
        </p:txBody>
      </p:sp>
      <p:sp>
        <p:nvSpPr>
          <p:cNvPr id="84" name="Text Placeholder 18">
            <a:extLst>
              <a:ext uri="{FF2B5EF4-FFF2-40B4-BE49-F238E27FC236}">
                <a16:creationId xmlns:a16="http://schemas.microsoft.com/office/drawing/2014/main" id="{F2F03781-DD5D-7E4A-31F0-9A75FF0272A8}"/>
              </a:ext>
            </a:extLst>
          </p:cNvPr>
          <p:cNvSpPr txBox="1">
            <a:spLocks/>
          </p:cNvSpPr>
          <p:nvPr/>
        </p:nvSpPr>
        <p:spPr>
          <a:xfrm>
            <a:off x="9067800" y="1921809"/>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can rate there hospital </a:t>
            </a:r>
            <a:r>
              <a:rPr lang="en-IN" dirty="0" err="1"/>
              <a:t>here.The</a:t>
            </a:r>
            <a:r>
              <a:rPr lang="en-IN" dirty="0"/>
              <a:t> rating containing 5 stars.</a:t>
            </a:r>
          </a:p>
        </p:txBody>
      </p:sp>
      <p:pic>
        <p:nvPicPr>
          <p:cNvPr id="4" name="Picture 3">
            <a:extLst>
              <a:ext uri="{FF2B5EF4-FFF2-40B4-BE49-F238E27FC236}">
                <a16:creationId xmlns:a16="http://schemas.microsoft.com/office/drawing/2014/main" id="{033ACD35-6317-0961-4755-4B0FAB082EDD}"/>
              </a:ext>
            </a:extLst>
          </p:cNvPr>
          <p:cNvPicPr>
            <a:picLocks noChangeAspect="1"/>
          </p:cNvPicPr>
          <p:nvPr/>
        </p:nvPicPr>
        <p:blipFill rotWithShape="1">
          <a:blip r:embed="rId2"/>
          <a:srcRect l="4056" t="8299" b="6259"/>
          <a:stretch/>
        </p:blipFill>
        <p:spPr>
          <a:xfrm>
            <a:off x="750429" y="4096321"/>
            <a:ext cx="2923774" cy="2100273"/>
          </a:xfrm>
          <a:prstGeom prst="rect">
            <a:avLst/>
          </a:prstGeom>
        </p:spPr>
      </p:pic>
      <p:pic>
        <p:nvPicPr>
          <p:cNvPr id="8" name="Picture 7">
            <a:extLst>
              <a:ext uri="{FF2B5EF4-FFF2-40B4-BE49-F238E27FC236}">
                <a16:creationId xmlns:a16="http://schemas.microsoft.com/office/drawing/2014/main" id="{44EB8125-B647-FDEA-244B-785AB973DEC8}"/>
              </a:ext>
            </a:extLst>
          </p:cNvPr>
          <p:cNvPicPr>
            <a:picLocks noChangeAspect="1"/>
          </p:cNvPicPr>
          <p:nvPr/>
        </p:nvPicPr>
        <p:blipFill rotWithShape="1">
          <a:blip r:embed="rId3"/>
          <a:srcRect t="8980" b="6259"/>
          <a:stretch/>
        </p:blipFill>
        <p:spPr>
          <a:xfrm>
            <a:off x="4764221" y="4070232"/>
            <a:ext cx="2923774" cy="2152450"/>
          </a:xfrm>
          <a:prstGeom prst="rect">
            <a:avLst/>
          </a:prstGeom>
        </p:spPr>
      </p:pic>
      <p:pic>
        <p:nvPicPr>
          <p:cNvPr id="10" name="Picture 9">
            <a:extLst>
              <a:ext uri="{FF2B5EF4-FFF2-40B4-BE49-F238E27FC236}">
                <a16:creationId xmlns:a16="http://schemas.microsoft.com/office/drawing/2014/main" id="{62A53189-D3C7-03C3-818F-C0A58E3D7F58}"/>
              </a:ext>
            </a:extLst>
          </p:cNvPr>
          <p:cNvPicPr>
            <a:picLocks noChangeAspect="1"/>
          </p:cNvPicPr>
          <p:nvPr/>
        </p:nvPicPr>
        <p:blipFill rotWithShape="1">
          <a:blip r:embed="rId4"/>
          <a:srcRect t="8844" b="5715"/>
          <a:stretch/>
        </p:blipFill>
        <p:spPr>
          <a:xfrm>
            <a:off x="8903060" y="4096321"/>
            <a:ext cx="2851187" cy="2100273"/>
          </a:xfrm>
          <a:prstGeom prst="rect">
            <a:avLst/>
          </a:prstGeom>
        </p:spPr>
      </p:pic>
    </p:spTree>
    <p:extLst>
      <p:ext uri="{BB962C8B-B14F-4D97-AF65-F5344CB8AC3E}">
        <p14:creationId xmlns:p14="http://schemas.microsoft.com/office/powerpoint/2010/main" val="124656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FEATURES AND HIGHLIGHTS</a:t>
            </a:r>
            <a:endParaRPr lang="en-US"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29" y="1571185"/>
            <a:ext cx="2281237" cy="347662"/>
          </a:xfrm>
        </p:spPr>
        <p:txBody>
          <a:bodyPr/>
          <a:lstStyle/>
          <a:p>
            <a:r>
              <a:rPr lang="en-US" sz="2000" dirty="0"/>
              <a:t>PAYMENT</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7</a:t>
            </a:fld>
            <a:endParaRPr lang="en-US" dirty="0"/>
          </a:p>
        </p:txBody>
      </p:sp>
      <p:sp>
        <p:nvSpPr>
          <p:cNvPr id="77" name="Text Placeholder 18">
            <a:extLst>
              <a:ext uri="{FF2B5EF4-FFF2-40B4-BE49-F238E27FC236}">
                <a16:creationId xmlns:a16="http://schemas.microsoft.com/office/drawing/2014/main" id="{F49CCBAD-5C84-C5FC-A0DB-CADBA4278754}"/>
              </a:ext>
            </a:extLst>
          </p:cNvPr>
          <p:cNvSpPr txBox="1">
            <a:spLocks/>
          </p:cNvSpPr>
          <p:nvPr/>
        </p:nvSpPr>
        <p:spPr>
          <a:xfrm>
            <a:off x="981198" y="2051047"/>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After selecting the book feature user want to pay a amount called Booking Charge ,after paying it the user redirected to the book slot page to book there appointment.</a:t>
            </a:r>
            <a:endParaRPr lang="en-US" dirty="0"/>
          </a:p>
        </p:txBody>
      </p:sp>
      <p:sp>
        <p:nvSpPr>
          <p:cNvPr id="79" name="Text Placeholder 6">
            <a:extLst>
              <a:ext uri="{FF2B5EF4-FFF2-40B4-BE49-F238E27FC236}">
                <a16:creationId xmlns:a16="http://schemas.microsoft.com/office/drawing/2014/main" id="{262ADAFD-A9F3-AAE1-95F0-DF0D6E6ABD83}"/>
              </a:ext>
            </a:extLst>
          </p:cNvPr>
          <p:cNvSpPr txBox="1">
            <a:spLocks/>
          </p:cNvSpPr>
          <p:nvPr/>
        </p:nvSpPr>
        <p:spPr>
          <a:xfrm>
            <a:off x="4440351" y="1546180"/>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BOOK YOUR SLOT</a:t>
            </a:r>
          </a:p>
        </p:txBody>
      </p:sp>
      <p:sp>
        <p:nvSpPr>
          <p:cNvPr id="80" name="Text Placeholder 18">
            <a:extLst>
              <a:ext uri="{FF2B5EF4-FFF2-40B4-BE49-F238E27FC236}">
                <a16:creationId xmlns:a16="http://schemas.microsoft.com/office/drawing/2014/main" id="{908E4E58-DEEB-82B0-1559-6C7A88E9A22C}"/>
              </a:ext>
            </a:extLst>
          </p:cNvPr>
          <p:cNvSpPr txBox="1">
            <a:spLocks/>
          </p:cNvSpPr>
          <p:nvPr/>
        </p:nvSpPr>
        <p:spPr>
          <a:xfrm>
            <a:off x="4760501" y="1962391"/>
            <a:ext cx="2521708" cy="17791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After successful payment user is redirected to book there slot and user receive a confirmation pdf automatically.</a:t>
            </a:r>
          </a:p>
        </p:txBody>
      </p:sp>
      <p:sp>
        <p:nvSpPr>
          <p:cNvPr id="83" name="Text Placeholder 6">
            <a:extLst>
              <a:ext uri="{FF2B5EF4-FFF2-40B4-BE49-F238E27FC236}">
                <a16:creationId xmlns:a16="http://schemas.microsoft.com/office/drawing/2014/main" id="{49D4B3AD-A721-532E-8592-E044D3C28701}"/>
              </a:ext>
            </a:extLst>
          </p:cNvPr>
          <p:cNvSpPr txBox="1">
            <a:spLocks/>
          </p:cNvSpPr>
          <p:nvPr/>
        </p:nvSpPr>
        <p:spPr>
          <a:xfrm>
            <a:off x="8751292" y="1517586"/>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CONTACT FORM</a:t>
            </a:r>
          </a:p>
        </p:txBody>
      </p:sp>
      <p:sp>
        <p:nvSpPr>
          <p:cNvPr id="84" name="Text Placeholder 18">
            <a:extLst>
              <a:ext uri="{FF2B5EF4-FFF2-40B4-BE49-F238E27FC236}">
                <a16:creationId xmlns:a16="http://schemas.microsoft.com/office/drawing/2014/main" id="{F2F03781-DD5D-7E4A-31F0-9A75FF0272A8}"/>
              </a:ext>
            </a:extLst>
          </p:cNvPr>
          <p:cNvSpPr txBox="1">
            <a:spLocks/>
          </p:cNvSpPr>
          <p:nvPr/>
        </p:nvSpPr>
        <p:spPr>
          <a:xfrm>
            <a:off x="9067800" y="1921809"/>
            <a:ext cx="2521708" cy="191307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user can use this page for contact with the admin/hospital.</a:t>
            </a:r>
          </a:p>
        </p:txBody>
      </p:sp>
      <p:pic>
        <p:nvPicPr>
          <p:cNvPr id="6" name="Picture 5">
            <a:extLst>
              <a:ext uri="{FF2B5EF4-FFF2-40B4-BE49-F238E27FC236}">
                <a16:creationId xmlns:a16="http://schemas.microsoft.com/office/drawing/2014/main" id="{84526182-2FF6-014E-6E7A-F8F2FB7834CB}"/>
              </a:ext>
            </a:extLst>
          </p:cNvPr>
          <p:cNvPicPr>
            <a:picLocks noChangeAspect="1"/>
          </p:cNvPicPr>
          <p:nvPr/>
        </p:nvPicPr>
        <p:blipFill rotWithShape="1">
          <a:blip r:embed="rId2"/>
          <a:srcRect t="8707" b="6258"/>
          <a:stretch/>
        </p:blipFill>
        <p:spPr>
          <a:xfrm>
            <a:off x="780866" y="4096321"/>
            <a:ext cx="2922371" cy="2100274"/>
          </a:xfrm>
          <a:prstGeom prst="rect">
            <a:avLst/>
          </a:prstGeom>
        </p:spPr>
      </p:pic>
      <p:pic>
        <p:nvPicPr>
          <p:cNvPr id="11" name="Picture 10">
            <a:extLst>
              <a:ext uri="{FF2B5EF4-FFF2-40B4-BE49-F238E27FC236}">
                <a16:creationId xmlns:a16="http://schemas.microsoft.com/office/drawing/2014/main" id="{42D0EDCE-6F11-70A1-8C79-A826C03E88E3}"/>
              </a:ext>
            </a:extLst>
          </p:cNvPr>
          <p:cNvPicPr>
            <a:picLocks noChangeAspect="1"/>
          </p:cNvPicPr>
          <p:nvPr/>
        </p:nvPicPr>
        <p:blipFill rotWithShape="1">
          <a:blip r:embed="rId3"/>
          <a:srcRect t="8980" b="5714"/>
          <a:stretch/>
        </p:blipFill>
        <p:spPr>
          <a:xfrm>
            <a:off x="4743555" y="4096321"/>
            <a:ext cx="2922371" cy="2045344"/>
          </a:xfrm>
          <a:prstGeom prst="rect">
            <a:avLst/>
          </a:prstGeom>
        </p:spPr>
      </p:pic>
      <p:pic>
        <p:nvPicPr>
          <p:cNvPr id="13" name="Picture 12">
            <a:extLst>
              <a:ext uri="{FF2B5EF4-FFF2-40B4-BE49-F238E27FC236}">
                <a16:creationId xmlns:a16="http://schemas.microsoft.com/office/drawing/2014/main" id="{8ABC9D27-A7E5-2199-1900-D81883D2862C}"/>
              </a:ext>
            </a:extLst>
          </p:cNvPr>
          <p:cNvPicPr>
            <a:picLocks noChangeAspect="1"/>
          </p:cNvPicPr>
          <p:nvPr/>
        </p:nvPicPr>
        <p:blipFill rotWithShape="1">
          <a:blip r:embed="rId4"/>
          <a:srcRect t="8435" b="6258"/>
          <a:stretch/>
        </p:blipFill>
        <p:spPr>
          <a:xfrm>
            <a:off x="8751292" y="4151251"/>
            <a:ext cx="2922371" cy="2045344"/>
          </a:xfrm>
          <a:prstGeom prst="rect">
            <a:avLst/>
          </a:prstGeom>
        </p:spPr>
      </p:pic>
    </p:spTree>
    <p:extLst>
      <p:ext uri="{BB962C8B-B14F-4D97-AF65-F5344CB8AC3E}">
        <p14:creationId xmlns:p14="http://schemas.microsoft.com/office/powerpoint/2010/main" val="112521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29" y="323553"/>
            <a:ext cx="10678142" cy="954738"/>
          </a:xfrm>
        </p:spPr>
        <p:txBody>
          <a:bodyPr/>
          <a:lstStyle/>
          <a:p>
            <a:r>
              <a:rPr lang="en-IN" b="0" i="0" dirty="0">
                <a:solidFill>
                  <a:srgbClr val="222222"/>
                </a:solidFill>
                <a:effectLst/>
                <a:latin typeface="trebuchet ms" panose="020B0603020202020204" pitchFamily="34" charset="0"/>
              </a:rPr>
              <a:t>ARCHITECTURE</a:t>
            </a:r>
            <a:endParaRPr lang="en-US" dirty="0"/>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29" y="1571184"/>
            <a:ext cx="11164763" cy="4785165"/>
          </a:xfrm>
        </p:spPr>
        <p:txBody>
          <a:bodyPr/>
          <a:lstStyle/>
          <a:p>
            <a:pPr marL="342900" indent="-342900">
              <a:buFont typeface="Wingdings" panose="05000000000000000000" pitchFamily="2" charset="2"/>
              <a:buChar char="q"/>
            </a:pPr>
            <a:r>
              <a:rPr lang="en-US" sz="1600" dirty="0"/>
              <a:t>Front-End Interface: </a:t>
            </a:r>
            <a:r>
              <a:rPr lang="en-US" sz="1600" b="0" dirty="0"/>
              <a:t>The front-end component would consist of a user interface that allows patients to view available doctors, their schedules, and book appointments. It should be user-friendly and accessible from various devices such as desktops, tablets, and mobile phones.</a:t>
            </a:r>
          </a:p>
          <a:p>
            <a:endParaRPr lang="en-US" sz="1600" b="0" dirty="0"/>
          </a:p>
          <a:p>
            <a:pPr marL="285750" indent="-285750">
              <a:buFont typeface="Wingdings" panose="05000000000000000000" pitchFamily="2" charset="2"/>
              <a:buChar char="q"/>
            </a:pPr>
            <a:r>
              <a:rPr lang="en-US" sz="1600" dirty="0"/>
              <a:t>Application Layer: </a:t>
            </a:r>
            <a:r>
              <a:rPr lang="en-US" sz="1600" b="0" dirty="0"/>
              <a:t>The application layer acts as an intermediary between the front-end and the back-end components. It handles user requests, processes data, and communicates with the database and external services. This layer includes components such as API endpoints, authentication, and authorization mechanisms.</a:t>
            </a:r>
          </a:p>
          <a:p>
            <a:endParaRPr lang="en-US" sz="1600" b="0" dirty="0"/>
          </a:p>
          <a:p>
            <a:pPr marL="285750" indent="-285750">
              <a:buFont typeface="Wingdings" panose="05000000000000000000" pitchFamily="2" charset="2"/>
              <a:buChar char="q"/>
            </a:pPr>
            <a:r>
              <a:rPr lang="en-US" sz="1600" dirty="0"/>
              <a:t>Database</a:t>
            </a:r>
            <a:r>
              <a:rPr lang="en-US" sz="1600" b="0" dirty="0"/>
              <a:t>: A database is crucial for storing and managing various types of data, including patient details, doctor profiles, appointment schedules, and booking records. You can use a relational database management system (RDBMS) like MySQL or PostgreSQL, or consider a NoSQL database like MongoDB if you require more flexibility in data structures.</a:t>
            </a:r>
          </a:p>
          <a:p>
            <a:endParaRPr lang="en-US" sz="1600" b="0" dirty="0"/>
          </a:p>
          <a:p>
            <a:pPr marL="285750" indent="-285750">
              <a:buFont typeface="Wingdings" panose="05000000000000000000" pitchFamily="2" charset="2"/>
              <a:buChar char="q"/>
            </a:pPr>
            <a:r>
              <a:rPr lang="en-US" sz="1600" dirty="0"/>
              <a:t>Availability and Scheduling: </a:t>
            </a:r>
            <a:r>
              <a:rPr lang="en-US" sz="1600" b="0" dirty="0"/>
              <a:t>The system should include features for managing doctor availability and appointment scheduling. This can involve complex algorithms to handle overlapping time slots, ensuring proper time management, and avoiding scheduling conflicts.</a:t>
            </a:r>
          </a:p>
          <a:p>
            <a:endParaRPr lang="en-US" sz="1600" b="0" dirty="0"/>
          </a:p>
          <a:p>
            <a:pPr marL="285750" indent="-285750">
              <a:buFont typeface="Wingdings" panose="05000000000000000000" pitchFamily="2" charset="2"/>
              <a:buChar char="q"/>
            </a:pPr>
            <a:r>
              <a:rPr lang="en-US" sz="1600" dirty="0"/>
              <a:t>Scalability and Performance: </a:t>
            </a:r>
            <a:r>
              <a:rPr lang="en-US" sz="1600" b="0" dirty="0"/>
              <a:t>Design the architecture to handle a large number of concurrent users and ensure high availability. This can involve techniques like load balancing, caching, and horizontal scaling of infrastructure components.</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66841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CLASS DIAGRAM</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24" name="Picture 23">
            <a:extLst>
              <a:ext uri="{FF2B5EF4-FFF2-40B4-BE49-F238E27FC236}">
                <a16:creationId xmlns:a16="http://schemas.microsoft.com/office/drawing/2014/main" id="{0A8F8372-6F39-A6FE-3E80-D2E142458B13}"/>
              </a:ext>
            </a:extLst>
          </p:cNvPr>
          <p:cNvPicPr>
            <a:picLocks noChangeAspect="1"/>
          </p:cNvPicPr>
          <p:nvPr/>
        </p:nvPicPr>
        <p:blipFill>
          <a:blip r:embed="rId2"/>
          <a:stretch>
            <a:fillRect/>
          </a:stretch>
        </p:blipFill>
        <p:spPr>
          <a:xfrm>
            <a:off x="2494043" y="1960822"/>
            <a:ext cx="6289513" cy="4897178"/>
          </a:xfrm>
          <a:prstGeom prst="rect">
            <a:avLst/>
          </a:prstGeom>
        </p:spPr>
      </p:pic>
    </p:spTree>
    <p:extLst>
      <p:ext uri="{BB962C8B-B14F-4D97-AF65-F5344CB8AC3E}">
        <p14:creationId xmlns:p14="http://schemas.microsoft.com/office/powerpoint/2010/main" val="272150859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605</TotalTime>
  <Words>1276</Words>
  <Application>Microsoft Office PowerPoint</Application>
  <PresentationFormat>Widescreen</PresentationFormat>
  <Paragraphs>92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Söhne</vt:lpstr>
      <vt:lpstr>Tenorite</vt:lpstr>
      <vt:lpstr>trebuchet ms</vt:lpstr>
      <vt:lpstr>Wingdings</vt:lpstr>
      <vt:lpstr>Office Theme</vt:lpstr>
      <vt:lpstr>Doctors Booking System</vt:lpstr>
      <vt:lpstr>ABSTRACT</vt:lpstr>
      <vt:lpstr>REQUIRMENTS</vt:lpstr>
      <vt:lpstr>CONT..</vt:lpstr>
      <vt:lpstr>FEATURES AND HIGHLIGHTS</vt:lpstr>
      <vt:lpstr>FEATURES AND HIGHLIGHTS</vt:lpstr>
      <vt:lpstr>FEATURES AND HIGHLIGHTS</vt:lpstr>
      <vt:lpstr>ARCHITECTURE</vt:lpstr>
      <vt:lpstr>CLASS DIAGRAM</vt:lpstr>
      <vt:lpstr>CHALLENGES FACED DURING DEVELOPMENT</vt:lpstr>
      <vt:lpstr>IMPORTANT SCREENSHOTS WITH EXPLANATION</vt:lpstr>
      <vt:lpstr>CONT…</vt:lpstr>
      <vt:lpstr>FUTURE ENHANCEMENTS</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Doctors Booking System</dc:title>
  <dc:creator>Shimron Raj</dc:creator>
  <cp:lastModifiedBy>Shimron Raj</cp:lastModifiedBy>
  <cp:revision>8</cp:revision>
  <dcterms:created xsi:type="dcterms:W3CDTF">2023-05-25T07:36:46Z</dcterms:created>
  <dcterms:modified xsi:type="dcterms:W3CDTF">2023-05-25T17:42:28Z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